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F1A4C-6C31-0880-DCB8-411E7ADB2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C7B37F-9F32-0677-D70F-539676EAB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68CD8B-A8A3-7CC9-544A-CF9D7269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81CC56-0AA8-4237-25D9-486F8D03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B48E7-B150-ABAB-6C92-812C8C28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3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F741D-93DE-917F-0B87-7C4BC763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BBB7E1-1F38-811E-53D1-0A9C31A08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E59A83-0118-8A07-683A-4B0B71043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05650-481B-1890-4421-3316D74CC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5F5AA-39F9-BB39-F7FF-43F0C13E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95DFF05-308D-14FB-8486-25F28518A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C53DFE-229B-525F-4884-B997C8E19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E579A6-D90A-3BB2-9217-11F3D5E2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6EEE3D-791A-8E43-12FA-FCAB030A7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140B54-5021-F538-DFF2-886357D1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5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E00D5-E59C-4869-8E23-F9011594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494764-B790-D363-E5A8-025E03E7C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44B68D-55E2-CF0D-D67F-C97097AC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382AE3-32E1-E20F-14DA-64405D72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4BB6E6-DD21-4016-61C7-A940758C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23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D8564-5175-174C-5747-FEA231F42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ADFB76-35D8-D2FB-5FF9-BBB40E394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92D0A3-192A-EBFD-1B7B-6D35FB4F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9C7595-D5D1-4E7C-8D13-7A6746C6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08F30C-0FE8-0C40-7BA8-551D85E6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28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D762D-73E8-A4DE-A6BB-76E027C9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8CB115-F24E-92AA-7729-7BEBB024C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FED3DA-90F1-C564-4F52-2939CFF7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242CBB-FA3D-EFBF-ED7E-5EAF1A7C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095C6F-CC74-6117-25FE-1FFE5083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81B1CD-108D-83F0-66DA-2CB07CB8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9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6B84B-C56D-7E89-930F-23ECF6EE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20123B-6A5C-47BC-1913-FE942B33C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8B98E7-05B2-75CD-4B53-D07FE7ED7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47636C1-60A2-F9B9-ADDF-0E722B135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A42F28-90AF-73A1-9C7F-D9C8B8DFA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9750B7C-05FB-9F5E-B3A5-3F2BE9F6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67BE8A-9D06-D131-CDC8-7FE82032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DD52CC1-C083-CECE-A7FC-6BC93DF4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1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5E7F7-11B8-EC55-1C42-5B947BF2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36461B-54CF-3ABA-3A18-8F1CECF33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EC932FA-41E2-F8A7-2445-71608D65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452A26-7E2D-4B5F-52B4-A4C8430F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66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4C84BD-9A9B-0E5F-AB84-B05396DA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D57E565-83FD-90A5-DF90-45FB6B37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D7151D-57CD-EA0A-75F2-3C0974C4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4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8DE36-ACF4-A012-74CD-46AA800AF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9E0FE9-DA74-D5A7-0804-EBA486A3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9E4213-6BA5-6A0C-269E-D7289E9C4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210254-D949-9DD5-E69D-BEAC8A02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80B4DD-33F8-7550-A0F1-F65209009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A941DE-A518-E1C5-4AB5-DC1E53267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285F2-1B96-8E4B-2127-3AAA7C95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294428-9383-EB23-F23A-D9F5B117F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5F0AED-A8BD-D62B-AE99-90D869722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82449-26BC-157B-E90B-3CAB6758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254FAE-6E59-4781-49F0-47039BFCE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BC1C54-9D7F-540C-2848-74A8D93A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A07AD-5544-3D9B-E2F5-724C02E8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BB31BC-347C-DD8B-A145-EFBC1172A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4CD08-85B7-8474-7CD3-A9CD53C09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0E55-61BB-4763-9570-E494B801B5B9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1AF7E8-412F-04A2-ED13-B2D46F806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BA7201-E05F-166D-9E02-0D50C6C8C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83E0-5861-4486-BE54-F404DE1AE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3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fe-ru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17BD2-2174-D58D-5EB5-AF6408F62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668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Ключевые темы по обеспечению безопасности бизнеса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6D89D646-AEE9-7229-A03F-C07F1B4275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A1FF9714-1F63-053F-E520-4F0ECD4B267D}"/>
              </a:ext>
            </a:extLst>
          </p:cNvPr>
          <p:cNvCxnSpPr>
            <a:cxnSpLocks/>
          </p:cNvCxnSpPr>
          <p:nvPr/>
        </p:nvCxnSpPr>
        <p:spPr>
          <a:xfrm>
            <a:off x="2073727" y="816429"/>
            <a:ext cx="8430986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C6859DF-F015-FFDE-ED42-28099392CF27}"/>
              </a:ext>
            </a:extLst>
          </p:cNvPr>
          <p:cNvSpPr txBox="1"/>
          <p:nvPr/>
        </p:nvSpPr>
        <p:spPr>
          <a:xfrm>
            <a:off x="2113916" y="401060"/>
            <a:ext cx="8109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НАЦИОНАЛЬНОЕ ОБЪЕДИНЕНИЕ СПЕЦИАЛИСТОВ ПО БЕЗОПАСНОСТИ БИЗНЕСА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AE9990E-B168-4EB1-A2B7-DFB1D0797276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389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870972-50DC-F606-F7C5-1D9C5E8C2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107" y="1397681"/>
            <a:ext cx="5187043" cy="512558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dirty="0"/>
              <a:t>Оценка рисков хищений</a:t>
            </a:r>
          </a:p>
          <a:p>
            <a:pPr marL="457200" indent="-457200" algn="l">
              <a:buAutoNum type="arabicPeriod"/>
            </a:pPr>
            <a:r>
              <a:rPr lang="ru-RU" dirty="0"/>
              <a:t>Типовые схемы мошеннических действий:</a:t>
            </a:r>
          </a:p>
          <a:p>
            <a:pPr algn="l"/>
            <a:r>
              <a:rPr lang="ru-RU" dirty="0"/>
              <a:t>2.1. Бюджет</a:t>
            </a:r>
          </a:p>
          <a:p>
            <a:pPr algn="l"/>
            <a:r>
              <a:rPr lang="ru-RU" dirty="0"/>
              <a:t>2.2. ЛНД</a:t>
            </a:r>
          </a:p>
          <a:p>
            <a:pPr algn="l"/>
            <a:r>
              <a:rPr lang="ru-RU" dirty="0"/>
              <a:t>2.3. ТМЦ и ОС</a:t>
            </a:r>
          </a:p>
          <a:p>
            <a:pPr algn="l"/>
            <a:r>
              <a:rPr lang="ru-RU" dirty="0"/>
              <a:t>2.4. Закупки</a:t>
            </a:r>
          </a:p>
          <a:p>
            <a:pPr algn="l"/>
            <a:r>
              <a:rPr lang="ru-RU" dirty="0"/>
              <a:t>2.5 Капстроительство и ремонт</a:t>
            </a:r>
          </a:p>
          <a:p>
            <a:pPr algn="l"/>
            <a:r>
              <a:rPr lang="ru-RU" dirty="0"/>
              <a:t>2.6. ФОТ, персонал </a:t>
            </a:r>
          </a:p>
          <a:p>
            <a:pPr algn="l"/>
            <a:r>
              <a:rPr lang="ru-RU" dirty="0"/>
              <a:t>2.7. </a:t>
            </a:r>
            <a:r>
              <a:rPr lang="ru-RU" dirty="0" err="1"/>
              <a:t>Инвестпроекты</a:t>
            </a:r>
            <a:endParaRPr lang="ru-RU" dirty="0"/>
          </a:p>
          <a:p>
            <a:pPr algn="l"/>
            <a:r>
              <a:rPr lang="ru-RU" dirty="0"/>
              <a:t>2.8.Корпоративное мошенничество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6D89D646-AEE9-7229-A03F-C07F1B4275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EB63F17B-41B3-E025-DCB8-521DB299BA1C}"/>
              </a:ext>
            </a:extLst>
          </p:cNvPr>
          <p:cNvSpPr txBox="1">
            <a:spLocks/>
          </p:cNvSpPr>
          <p:nvPr/>
        </p:nvSpPr>
        <p:spPr>
          <a:xfrm>
            <a:off x="5963623" y="1397681"/>
            <a:ext cx="5899084" cy="5125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2.9. Бизнес-процессы</a:t>
            </a:r>
          </a:p>
          <a:p>
            <a:pPr algn="l"/>
            <a:r>
              <a:rPr lang="ru-RU" dirty="0"/>
              <a:t>2.10. Контрагенты</a:t>
            </a:r>
          </a:p>
          <a:p>
            <a:pPr algn="l"/>
            <a:r>
              <a:rPr lang="ru-RU" dirty="0"/>
              <a:t>2.11. Техника, оборудование </a:t>
            </a:r>
          </a:p>
          <a:p>
            <a:pPr algn="l"/>
            <a:r>
              <a:rPr lang="ru-RU" dirty="0"/>
              <a:t>2.12. Перевозки</a:t>
            </a:r>
          </a:p>
          <a:p>
            <a:pPr algn="l"/>
            <a:r>
              <a:rPr lang="ru-RU" dirty="0"/>
              <a:t>2.13.Продажи</a:t>
            </a:r>
          </a:p>
          <a:p>
            <a:pPr algn="l"/>
            <a:r>
              <a:rPr lang="ru-RU" dirty="0"/>
              <a:t>2.14. Разработка отчетности</a:t>
            </a:r>
          </a:p>
          <a:p>
            <a:pPr algn="l"/>
            <a:r>
              <a:rPr lang="ru-RU" dirty="0"/>
              <a:t>3. Коммерческая тайна</a:t>
            </a:r>
          </a:p>
          <a:p>
            <a:pPr algn="l"/>
            <a:r>
              <a:rPr lang="ru-RU" dirty="0"/>
              <a:t>4. Работа с дебиторской задолженностью </a:t>
            </a:r>
          </a:p>
          <a:p>
            <a:pPr algn="l"/>
            <a:r>
              <a:rPr lang="ru-RU" dirty="0"/>
              <a:t>5. Стандарты по инженерно-технической </a:t>
            </a:r>
          </a:p>
          <a:p>
            <a:pPr algn="l"/>
            <a:r>
              <a:rPr lang="ru-RU" dirty="0"/>
              <a:t>укрепленности. </a:t>
            </a:r>
          </a:p>
          <a:p>
            <a:pPr algn="l"/>
            <a:r>
              <a:rPr lang="ru-RU" dirty="0"/>
              <a:t>6. </a:t>
            </a:r>
            <a:r>
              <a:rPr lang="ru-RU" dirty="0" err="1"/>
              <a:t>Дашборд</a:t>
            </a:r>
            <a:r>
              <a:rPr lang="ru-RU" dirty="0"/>
              <a:t> руководителя безопасности. 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D1247EF-1633-B0FF-8BA1-51F82125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9943" y="922565"/>
            <a:ext cx="9571264" cy="29142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+mn-lt"/>
              </a:rPr>
              <a:t>Имеются отдельные презентационные материалы по каждой теме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FAE8A-0013-1FD9-AA88-5D995FCAB6DB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122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E7155-7A19-6B40-B1C6-366D2877F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4C9701-09ED-AA12-8622-5B4E10385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71" y="1209901"/>
            <a:ext cx="5187043" cy="5337855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7. Договорная работа</a:t>
            </a:r>
          </a:p>
          <a:p>
            <a:pPr algn="l"/>
            <a:r>
              <a:rPr lang="ru-RU" dirty="0"/>
              <a:t>8. Закупочные процедуры</a:t>
            </a:r>
          </a:p>
          <a:p>
            <a:pPr algn="l"/>
            <a:r>
              <a:rPr lang="ru-RU" dirty="0"/>
              <a:t>9. 25 признаков злоупотреблений </a:t>
            </a:r>
          </a:p>
          <a:p>
            <a:pPr algn="l"/>
            <a:r>
              <a:rPr lang="ru-RU" dirty="0"/>
              <a:t>при закупках</a:t>
            </a:r>
          </a:p>
          <a:p>
            <a:pPr algn="l"/>
            <a:r>
              <a:rPr lang="ru-RU" dirty="0"/>
              <a:t>10. Экономическая безопасность в условиях турбулентности</a:t>
            </a:r>
          </a:p>
          <a:p>
            <a:pPr algn="l"/>
            <a:r>
              <a:rPr lang="ru-RU" dirty="0"/>
              <a:t>11. Риски в строительстве</a:t>
            </a:r>
          </a:p>
          <a:p>
            <a:pPr algn="l"/>
            <a:r>
              <a:rPr lang="ru-RU" dirty="0"/>
              <a:t>12. Горячая линия</a:t>
            </a:r>
          </a:p>
          <a:p>
            <a:pPr algn="l"/>
            <a:r>
              <a:rPr lang="ru-RU" dirty="0"/>
              <a:t>13. Внутриобъектовый режим</a:t>
            </a:r>
          </a:p>
          <a:p>
            <a:pPr algn="l"/>
            <a:r>
              <a:rPr lang="ru-RU" dirty="0"/>
              <a:t>14. Пропускной режим</a:t>
            </a:r>
          </a:p>
          <a:p>
            <a:pPr algn="l"/>
            <a:r>
              <a:rPr lang="ru-RU" dirty="0"/>
              <a:t>15. Перечень типовых признаков фрода при сделках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36325089-8E82-6F5B-C91C-892A782E6F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1B034096-283F-12D3-88F1-1ADC78C6D91F}"/>
              </a:ext>
            </a:extLst>
          </p:cNvPr>
          <p:cNvSpPr txBox="1">
            <a:spLocks/>
          </p:cNvSpPr>
          <p:nvPr/>
        </p:nvSpPr>
        <p:spPr>
          <a:xfrm>
            <a:off x="5963623" y="1144588"/>
            <a:ext cx="5899084" cy="533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16. «Красные флаги» в предупреждении фрода</a:t>
            </a:r>
          </a:p>
          <a:p>
            <a:pPr algn="l"/>
            <a:r>
              <a:rPr lang="ru-RU" dirty="0"/>
              <a:t>17. Автоматизированная система фрод-менеджмента</a:t>
            </a:r>
          </a:p>
          <a:p>
            <a:pPr algn="l"/>
            <a:r>
              <a:rPr lang="ru-RU" dirty="0"/>
              <a:t>18. Модель нарушителя</a:t>
            </a:r>
          </a:p>
          <a:p>
            <a:pPr algn="l"/>
            <a:r>
              <a:rPr lang="ru-RU" dirty="0"/>
              <a:t>19. Комплексные и корпоративные системы безопасности </a:t>
            </a:r>
          </a:p>
          <a:p>
            <a:pPr algn="l"/>
            <a:r>
              <a:rPr lang="ru-RU" dirty="0"/>
              <a:t>20. Построение комплексной и корпоративной систем безопасности</a:t>
            </a:r>
          </a:p>
          <a:p>
            <a:pPr algn="l"/>
            <a:r>
              <a:rPr lang="ru-RU" dirty="0"/>
              <a:t>21. Аудит и оценка систем безопасности</a:t>
            </a:r>
          </a:p>
          <a:p>
            <a:pPr algn="l"/>
            <a:r>
              <a:rPr lang="ru-RU" dirty="0"/>
              <a:t>22. Комитет по безопасности</a:t>
            </a:r>
          </a:p>
          <a:p>
            <a:pPr algn="l"/>
            <a:r>
              <a:rPr lang="ru-RU" dirty="0"/>
              <a:t>23. </a:t>
            </a:r>
            <a:r>
              <a:rPr lang="en-US" dirty="0"/>
              <a:t>STEP BY STEP </a:t>
            </a:r>
            <a:r>
              <a:rPr lang="ru-RU" dirty="0"/>
              <a:t>при назначении начальника СБ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7B6B6-9DA2-F7C6-EDC8-359BBC65852F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121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22E9D-F792-AFC7-15E2-A4C40664E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6FE794-D413-6643-47B6-4019D1143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71" y="1209901"/>
            <a:ext cx="5187043" cy="5337855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24. Бюджетирование расходов на обеспечение безопасности</a:t>
            </a:r>
          </a:p>
          <a:p>
            <a:pPr algn="l"/>
            <a:r>
              <a:rPr lang="ru-RU" dirty="0"/>
              <a:t>25. Методологические основы подготовки стратегии</a:t>
            </a:r>
          </a:p>
          <a:p>
            <a:pPr algn="l"/>
            <a:r>
              <a:rPr lang="ru-RU" dirty="0"/>
              <a:t>26. Рекомендации по формату подготовки функциональной стратегии. </a:t>
            </a:r>
          </a:p>
          <a:p>
            <a:pPr algn="l"/>
            <a:r>
              <a:rPr lang="ru-RU" dirty="0"/>
              <a:t>27. Обеспечение</a:t>
            </a:r>
            <a:r>
              <a:rPr lang="en-US" dirty="0"/>
              <a:t> </a:t>
            </a:r>
            <a:r>
              <a:rPr lang="ru-RU" dirty="0"/>
              <a:t>безопасности стратегических сделок </a:t>
            </a:r>
            <a:r>
              <a:rPr lang="en-US" dirty="0"/>
              <a:t>M&amp;A</a:t>
            </a:r>
          </a:p>
          <a:p>
            <a:pPr algn="l"/>
            <a:r>
              <a:rPr lang="ru-RU" dirty="0"/>
              <a:t>27</a:t>
            </a:r>
            <a:r>
              <a:rPr lang="en-US" dirty="0"/>
              <a:t>. </a:t>
            </a:r>
            <a:r>
              <a:rPr lang="ru-RU" dirty="0"/>
              <a:t>Отчет о конкуренте </a:t>
            </a:r>
          </a:p>
          <a:p>
            <a:pPr algn="l"/>
            <a:r>
              <a:rPr lang="ru-RU" dirty="0"/>
              <a:t>29. Отчет о деятельности подразделения безопасности за период 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4A30DD0A-CBF4-82AF-4735-A74C96CFAE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6A62488F-C2F0-BA6D-496E-6A4F04EC5B35}"/>
              </a:ext>
            </a:extLst>
          </p:cNvPr>
          <p:cNvSpPr txBox="1">
            <a:spLocks/>
          </p:cNvSpPr>
          <p:nvPr/>
        </p:nvSpPr>
        <p:spPr>
          <a:xfrm>
            <a:off x="5963623" y="1209902"/>
            <a:ext cx="5899084" cy="533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30. Риск ориентированность в обеспечении безопасности</a:t>
            </a:r>
          </a:p>
          <a:p>
            <a:pPr algn="l"/>
            <a:r>
              <a:rPr lang="ru-RU" dirty="0"/>
              <a:t>31. КПЭ общее</a:t>
            </a:r>
          </a:p>
          <a:p>
            <a:pPr algn="l"/>
            <a:r>
              <a:rPr lang="ru-RU" dirty="0"/>
              <a:t>32. КПЭ закупок</a:t>
            </a:r>
          </a:p>
          <a:p>
            <a:pPr algn="l"/>
            <a:r>
              <a:rPr lang="ru-RU" dirty="0"/>
              <a:t>33. КПЭ СБ</a:t>
            </a:r>
          </a:p>
          <a:p>
            <a:pPr algn="l"/>
            <a:r>
              <a:rPr lang="ru-RU" dirty="0"/>
              <a:t>34. Изучение адреса регистрации и нахождения контрагента</a:t>
            </a:r>
          </a:p>
          <a:p>
            <a:pPr algn="l"/>
            <a:r>
              <a:rPr lang="ru-RU" dirty="0"/>
              <a:t>35. Автоматизация процедуры оценки рисков при трудоустройстве </a:t>
            </a:r>
          </a:p>
          <a:p>
            <a:pPr algn="l"/>
            <a:r>
              <a:rPr lang="ru-RU" dirty="0"/>
              <a:t>36. Информационно-аналитическое обеспечение </a:t>
            </a:r>
          </a:p>
          <a:p>
            <a:pPr algn="l"/>
            <a:r>
              <a:rPr lang="ru-RU" dirty="0"/>
              <a:t>37. Использование </a:t>
            </a:r>
            <a:r>
              <a:rPr lang="ru-RU" dirty="0" err="1"/>
              <a:t>скорринг</a:t>
            </a:r>
            <a:r>
              <a:rPr lang="ru-RU" dirty="0"/>
              <a:t>-баллов для автоматизации проверки кандидатов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0F7ADA6-350A-7239-EAC7-93770DF6B69A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731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78728-8EC2-8CAA-7D42-A8538D5EA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48AAA6-1FD3-1C91-B27C-8ECEC9F5F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71" y="1209901"/>
            <a:ext cx="5187043" cy="5337855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/>
              <a:t>38. Углубленное изучение кандидатов</a:t>
            </a:r>
          </a:p>
          <a:p>
            <a:pPr algn="l"/>
            <a:r>
              <a:rPr lang="ru-RU" dirty="0"/>
              <a:t>39. Изучение социальных сетей</a:t>
            </a:r>
          </a:p>
          <a:p>
            <a:pPr algn="l"/>
            <a:r>
              <a:rPr lang="ru-RU" dirty="0"/>
              <a:t>40. Закредитованность </a:t>
            </a:r>
          </a:p>
          <a:p>
            <a:pPr algn="l"/>
            <a:r>
              <a:rPr lang="ru-RU" dirty="0"/>
              <a:t>41. Аффилированность</a:t>
            </a:r>
          </a:p>
          <a:p>
            <a:pPr algn="l"/>
            <a:r>
              <a:rPr lang="ru-RU" dirty="0"/>
              <a:t>42. Услуги службы безопасности на аутсорсинге</a:t>
            </a:r>
          </a:p>
          <a:p>
            <a:pPr algn="l"/>
            <a:r>
              <a:rPr lang="ru-RU" dirty="0"/>
              <a:t>43. Методологические основы обеспечения безопасности компании</a:t>
            </a:r>
          </a:p>
          <a:p>
            <a:pPr algn="l"/>
            <a:r>
              <a:rPr lang="ru-RU" dirty="0"/>
              <a:t>44. Служебное расследование</a:t>
            </a:r>
          </a:p>
          <a:p>
            <a:pPr algn="l"/>
            <a:r>
              <a:rPr lang="ru-RU" dirty="0"/>
              <a:t>45. Виды ответственности сотрудников</a:t>
            </a:r>
          </a:p>
          <a:p>
            <a:pPr algn="l"/>
            <a:r>
              <a:rPr lang="ru-RU" dirty="0"/>
              <a:t>46. Мониторинг признаков подготовки и совершения мошенничества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6CA22C71-DE4E-C078-D2D6-F586159BB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DE579A-F458-3819-7D9A-44AF1D32D3CA}"/>
              </a:ext>
            </a:extLst>
          </p:cNvPr>
          <p:cNvSpPr txBox="1">
            <a:spLocks/>
          </p:cNvSpPr>
          <p:nvPr/>
        </p:nvSpPr>
        <p:spPr>
          <a:xfrm>
            <a:off x="5963623" y="1209902"/>
            <a:ext cx="5899084" cy="5337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47. Корпоративное мошенничество </a:t>
            </a:r>
          </a:p>
          <a:p>
            <a:pPr algn="l"/>
            <a:r>
              <a:rPr lang="ru-RU" dirty="0"/>
              <a:t>48. Антикоррупционное обучение </a:t>
            </a:r>
          </a:p>
          <a:p>
            <a:pPr algn="l"/>
            <a:r>
              <a:rPr lang="ru-RU" dirty="0"/>
              <a:t>49. Проведение кадрового аудита и предупреждения фрода со стороны </a:t>
            </a:r>
            <a:r>
              <a:rPr lang="ru-RU" dirty="0" err="1"/>
              <a:t>сотрдуников</a:t>
            </a:r>
            <a:endParaRPr lang="ru-RU" dirty="0"/>
          </a:p>
          <a:p>
            <a:pPr algn="l"/>
            <a:r>
              <a:rPr lang="ru-RU" dirty="0"/>
              <a:t>50. Аудит антитеррористической защищенности объектов </a:t>
            </a:r>
          </a:p>
          <a:p>
            <a:pPr algn="l"/>
            <a:r>
              <a:rPr lang="ru-RU" dirty="0"/>
              <a:t>51. Объединенный информационный массив по контрагентам </a:t>
            </a:r>
          </a:p>
          <a:p>
            <a:pPr algn="l"/>
            <a:r>
              <a:rPr lang="ru-RU" dirty="0"/>
              <a:t>52. Аттестация руководителей и сотрудников</a:t>
            </a:r>
          </a:p>
          <a:p>
            <a:pPr algn="l"/>
            <a:r>
              <a:rPr lang="ru-RU" dirty="0"/>
              <a:t>53. Экспресс-анализ риск-факторов при изучении контрагента</a:t>
            </a:r>
          </a:p>
          <a:p>
            <a:pPr marL="457200" indent="-457200" algn="l">
              <a:buAutoNum type="arabicPeriod" startAt="63"/>
            </a:pP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6AE748F-50A4-3D82-67BA-F1725EDCF846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897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E368B1-3E46-D985-9EFD-8987396C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38D779-E2CA-56C9-5C7F-DDDAAECE1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71" y="1209901"/>
            <a:ext cx="5187043" cy="5337855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54. Проверка компании. Тактика поведения</a:t>
            </a:r>
          </a:p>
          <a:p>
            <a:pPr algn="l"/>
            <a:r>
              <a:rPr lang="ru-RU" dirty="0"/>
              <a:t>55. Проблемы проверки контрагентов в холдинговых структурах</a:t>
            </a:r>
          </a:p>
          <a:p>
            <a:pPr algn="l"/>
            <a:r>
              <a:rPr lang="ru-RU" dirty="0"/>
              <a:t>56. Мониторинг изменения существенной информации о контрагентах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03D4FEC0-4B99-3413-13F6-444FEA3517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5" t="2110" r="57544" b="88493"/>
          <a:stretch/>
        </p:blipFill>
        <p:spPr bwMode="auto">
          <a:xfrm>
            <a:off x="220435" y="197948"/>
            <a:ext cx="1828800" cy="8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6E7E7-EFB7-91F1-572D-11630EC3DEA5}"/>
              </a:ext>
            </a:extLst>
          </p:cNvPr>
          <p:cNvSpPr txBox="1">
            <a:spLocks/>
          </p:cNvSpPr>
          <p:nvPr/>
        </p:nvSpPr>
        <p:spPr>
          <a:xfrm>
            <a:off x="808264" y="6523265"/>
            <a:ext cx="10923814" cy="291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rgbClr val="002060"/>
                </a:solidFill>
                <a:latin typeface="+mn-lt"/>
              </a:rPr>
              <a:t>Для получения дополнительных материалов по темам, пожалуйста, обращайтесь к нам: </a:t>
            </a:r>
            <a:r>
              <a:rPr lang="en-US" sz="1600" b="1" dirty="0">
                <a:solidFill>
                  <a:srgbClr val="002060"/>
                </a:solidFill>
                <a:latin typeface="+mn-lt"/>
                <a:hlinkClick r:id="rId3"/>
              </a:rPr>
              <a:t>info@acfe-rus.org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 </a:t>
            </a:r>
            <a:endParaRPr lang="ru-RU" sz="1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03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517</Words>
  <Application>Microsoft Office PowerPoint</Application>
  <PresentationFormat>Широкоэкранный</PresentationFormat>
  <Paragraphs>81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Ключевые темы по обеспечению безопасности бизнеса</vt:lpstr>
      <vt:lpstr>Имеются отдельные презентационные материалы по каждой теме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Endzhe.Kamalieva@outlook.com</dc:creator>
  <cp:lastModifiedBy>endzhe.kamalieva@outlook.com</cp:lastModifiedBy>
  <cp:revision>7</cp:revision>
  <dcterms:created xsi:type="dcterms:W3CDTF">2022-05-05T09:36:05Z</dcterms:created>
  <dcterms:modified xsi:type="dcterms:W3CDTF">2025-04-09T15:05:20Z</dcterms:modified>
</cp:coreProperties>
</file>